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03"/>
    <p:restoredTop sz="94662"/>
  </p:normalViewPr>
  <p:slideViewPr>
    <p:cSldViewPr snapToGrid="0" snapToObjects="1">
      <p:cViewPr>
        <p:scale>
          <a:sx n="96" d="100"/>
          <a:sy n="96" d="100"/>
        </p:scale>
        <p:origin x="2984" y="14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00BD67-DF88-984E-B44C-7B4B661840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49D417B-D81B-8D47-B8EF-A24FFFA6A5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24D7329-6ACB-3D4B-9788-9FAB445D7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D7D0C-3984-194E-A310-7C5D05ABBFB2}" type="datetimeFigureOut">
              <a:rPr lang="es-CO" smtClean="0"/>
              <a:t>23/06/21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E5946ED-BCC5-EA4E-8EDD-16F3F2E6E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BB7A87-322D-FA48-9143-1778723C2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545B-0233-8244-A10C-2580D2715EF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2267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E6CD7B-32ED-604E-AFCD-A5C1EA5A0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E55C876-3561-A34E-9203-7534D4BF0A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12118CD-E24E-C145-9F00-2BF8F8488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D7D0C-3984-194E-A310-7C5D05ABBFB2}" type="datetimeFigureOut">
              <a:rPr lang="es-CO" smtClean="0"/>
              <a:t>23/06/21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2906E96-408E-8C42-A04B-8A439A09B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576867F-2C88-9944-B8B0-B532288D2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545B-0233-8244-A10C-2580D2715EF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92890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0688DAC-34F3-AF4B-BBD1-E8B9DE0132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3A47CE2-59CA-DC44-896B-5B36682F17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3931FC-79E4-254C-9FC1-A5FBF2117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D7D0C-3984-194E-A310-7C5D05ABBFB2}" type="datetimeFigureOut">
              <a:rPr lang="es-CO" smtClean="0"/>
              <a:t>23/06/21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70EB0B2-37DC-7F43-AC46-ACB75A036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B710489-1390-C545-B6D8-4D0AA30AD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545B-0233-8244-A10C-2580D2715EF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86914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3E83C1-C010-F641-805F-4F637941E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BCC6982-06C1-A14F-98CE-9DC4B9350C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28D2B52-2CF5-844A-BA1E-55323E835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D7D0C-3984-194E-A310-7C5D05ABBFB2}" type="datetimeFigureOut">
              <a:rPr lang="es-CO" smtClean="0"/>
              <a:t>23/06/21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B136FD-6A86-9A4E-8B0D-9B0B83853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979047D-70D8-AA4B-AFF8-3CA539511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545B-0233-8244-A10C-2580D2715EF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83063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446796-370B-2146-B935-932063231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2F81D8B-5807-4442-9055-6CFEA6FF1B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C8FD408-27D2-5240-A035-F905F0B93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D7D0C-3984-194E-A310-7C5D05ABBFB2}" type="datetimeFigureOut">
              <a:rPr lang="es-CO" smtClean="0"/>
              <a:t>23/06/21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8317ED9-50CA-8B4D-841F-A7DCECB81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2F72779-8D43-3340-8E05-D818349AE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545B-0233-8244-A10C-2580D2715EF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82440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A977A7-AC65-FE44-8DC4-FAE9F029B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08E755F-47F2-8E42-9CED-140428DA51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C4F3730-AAEF-2248-83C7-6F760E437B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8AC682E-2E6A-4B44-9489-AF55F7522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D7D0C-3984-194E-A310-7C5D05ABBFB2}" type="datetimeFigureOut">
              <a:rPr lang="es-CO" smtClean="0"/>
              <a:t>23/06/21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5241BE5-8015-D742-8B79-FA4162668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80E7A3B-2745-3C43-AD72-16994FD36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545B-0233-8244-A10C-2580D2715EF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79540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7FF235-25DE-5F48-8FAF-6565E951A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17B3416-C9E7-6540-85BA-FC800B3C7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98B308B-D8C2-A94A-8F6C-04C98A8AC5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E6F2FCA-6C25-B14A-99FD-4BD66F289A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603333F-BDC5-3C49-967D-919FFADD1C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390402A-D09D-1846-9FB7-E32156C73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D7D0C-3984-194E-A310-7C5D05ABBFB2}" type="datetimeFigureOut">
              <a:rPr lang="es-CO" smtClean="0"/>
              <a:t>23/06/21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1397180-DEFF-2447-A866-FE58ADF6C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C8C2C4A-34A1-4A47-B205-050F290D3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545B-0233-8244-A10C-2580D2715EF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67655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32BCF7-E688-BD48-B8B2-7DB3819B3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66A28F3-2417-E14A-8462-93A15D6E5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D7D0C-3984-194E-A310-7C5D05ABBFB2}" type="datetimeFigureOut">
              <a:rPr lang="es-CO" smtClean="0"/>
              <a:t>23/06/21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071A107-55B6-4941-8012-27002DE81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50530FC-7136-C148-97FE-A0D35FA17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545B-0233-8244-A10C-2580D2715EF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11608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CAD1818-ED01-0B40-9451-892CB924D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D7D0C-3984-194E-A310-7C5D05ABBFB2}" type="datetimeFigureOut">
              <a:rPr lang="es-CO" smtClean="0"/>
              <a:t>23/06/21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F54EE3E-F451-0D47-A7E8-E233F75E0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3601584-A2FA-B041-B1AE-5F8085994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545B-0233-8244-A10C-2580D2715EF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33869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E06A05-185F-AC4A-A44B-A8EE1D69B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E3E6223-A48A-1745-A26F-0C5EC2272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29AE6D2-A2F1-F140-9ADC-A99CB7543F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E6F8794-7172-DA46-9412-55BCD2425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D7D0C-3984-194E-A310-7C5D05ABBFB2}" type="datetimeFigureOut">
              <a:rPr lang="es-CO" smtClean="0"/>
              <a:t>23/06/21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8FF3EED-B540-4242-ABD5-FAEBFE78E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9AD7408-D8AA-1141-9C36-6BC5EA5E7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545B-0233-8244-A10C-2580D2715EF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53109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CCE8AD-FCBE-2C4A-A6C4-E693AA87B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2162AAF-F347-3F49-A3DE-1F66A5CB94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8BBAFEA-CFCC-794C-ADC7-AA87ED9E30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CC8038C-43E3-134A-ADE3-9DE036162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D7D0C-3984-194E-A310-7C5D05ABBFB2}" type="datetimeFigureOut">
              <a:rPr lang="es-CO" smtClean="0"/>
              <a:t>23/06/21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526A040-D1B7-134E-84EF-EAE51FBD8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E3516B5-D485-5344-99BC-EFFEAFBBF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545B-0233-8244-A10C-2580D2715EF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7935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92AB933-1B2E-3045-B81E-445060BA2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C86DC76-E37F-804E-9E2C-5B16E447AB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9184D1E-C1A6-4E4A-AA75-0BD3AC88AC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D7D0C-3984-194E-A310-7C5D05ABBFB2}" type="datetimeFigureOut">
              <a:rPr lang="es-CO" smtClean="0"/>
              <a:t>23/06/21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8292AE3-DED5-EA4C-B1CD-5603AE8643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BAAF0C-AE95-B744-9E80-8770F32A5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1545B-0233-8244-A10C-2580D2715EF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5888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onvergenciacolombia.unal.edu.co/viewToolkits" TargetMode="External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ángulo 58">
            <a:extLst>
              <a:ext uri="{FF2B5EF4-FFF2-40B4-BE49-F238E27FC236}">
                <a16:creationId xmlns:a16="http://schemas.microsoft.com/office/drawing/2014/main" id="{373D996D-2233-7740-A282-01282B81F63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1A4E3EF5-4A1D-EC41-A31A-344D609E7250}"/>
              </a:ext>
            </a:extLst>
          </p:cNvPr>
          <p:cNvSpPr/>
          <p:nvPr/>
        </p:nvSpPr>
        <p:spPr>
          <a:xfrm>
            <a:off x="455890" y="5029497"/>
            <a:ext cx="2734414" cy="1631216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3000"/>
              </a:spcBef>
              <a:spcAft>
                <a:spcPts val="600"/>
              </a:spcAft>
            </a:pPr>
            <a:r>
              <a:rPr lang="es-CO" sz="1200" dirty="0">
                <a:latin typeface="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Las personas, organizaciones, actores públicos o privados, que compartan los principios del </a:t>
            </a:r>
            <a:r>
              <a:rPr lang="es-CO" sz="1200" i="1" dirty="0">
                <a:latin typeface="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Pacto por la Vida</a:t>
            </a:r>
            <a:r>
              <a:rPr lang="es-CO" sz="1200" dirty="0">
                <a:latin typeface="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podrán </a:t>
            </a:r>
            <a:r>
              <a:rPr lang="es-CO" sz="1600" dirty="0">
                <a:latin typeface="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adherirse</a:t>
            </a:r>
            <a:r>
              <a:rPr lang="es-CO" sz="1200" dirty="0">
                <a:latin typeface="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al mismo y convertirse en promotores de la iniciativa facilitando acciones (o pactos regionales y sectoriales específicos) que fortalezcan el logro de los fines que compartimos. </a:t>
            </a:r>
            <a:endParaRPr lang="es-CO" sz="1600" dirty="0"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ortar rectángulo de una esquina 13">
            <a:extLst>
              <a:ext uri="{FF2B5EF4-FFF2-40B4-BE49-F238E27FC236}">
                <a16:creationId xmlns:a16="http://schemas.microsoft.com/office/drawing/2014/main" id="{CFDF31FB-AA48-084D-B328-EBE9DA9ECB1F}"/>
              </a:ext>
            </a:extLst>
          </p:cNvPr>
          <p:cNvSpPr/>
          <p:nvPr/>
        </p:nvSpPr>
        <p:spPr>
          <a:xfrm>
            <a:off x="2358137" y="240949"/>
            <a:ext cx="2380925" cy="1654263"/>
          </a:xfrm>
          <a:prstGeom prst="snip1Rect">
            <a:avLst/>
          </a:prstGeom>
          <a:solidFill>
            <a:schemeClr val="bg1">
              <a:lumMod val="9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7" name="Recortar rectángulo de una esquina 36">
            <a:extLst>
              <a:ext uri="{FF2B5EF4-FFF2-40B4-BE49-F238E27FC236}">
                <a16:creationId xmlns:a16="http://schemas.microsoft.com/office/drawing/2014/main" id="{143464F8-8CF3-4D49-90C1-45C8B7BF96D7}"/>
              </a:ext>
            </a:extLst>
          </p:cNvPr>
          <p:cNvSpPr/>
          <p:nvPr/>
        </p:nvSpPr>
        <p:spPr>
          <a:xfrm>
            <a:off x="844696" y="3255921"/>
            <a:ext cx="2380925" cy="1654263"/>
          </a:xfrm>
          <a:prstGeom prst="snip1Rect">
            <a:avLst/>
          </a:prstGeom>
          <a:solidFill>
            <a:schemeClr val="bg1">
              <a:lumMod val="9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3" name="Recortar rectángulo de una esquina 42">
            <a:extLst>
              <a:ext uri="{FF2B5EF4-FFF2-40B4-BE49-F238E27FC236}">
                <a16:creationId xmlns:a16="http://schemas.microsoft.com/office/drawing/2014/main" id="{7BFAD4E5-A4F5-EF41-8120-7199D4F89892}"/>
              </a:ext>
            </a:extLst>
          </p:cNvPr>
          <p:cNvSpPr/>
          <p:nvPr/>
        </p:nvSpPr>
        <p:spPr>
          <a:xfrm>
            <a:off x="583248" y="1779480"/>
            <a:ext cx="1763536" cy="1350924"/>
          </a:xfrm>
          <a:prstGeom prst="snip1Rect">
            <a:avLst/>
          </a:prstGeom>
          <a:solidFill>
            <a:schemeClr val="bg1">
              <a:lumMod val="9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3" name="Rectángulo redondeado 32">
            <a:extLst>
              <a:ext uri="{FF2B5EF4-FFF2-40B4-BE49-F238E27FC236}">
                <a16:creationId xmlns:a16="http://schemas.microsoft.com/office/drawing/2014/main" id="{755373E8-EDFD-D24D-97EA-BCD812B8557D}"/>
              </a:ext>
            </a:extLst>
          </p:cNvPr>
          <p:cNvSpPr/>
          <p:nvPr/>
        </p:nvSpPr>
        <p:spPr>
          <a:xfrm>
            <a:off x="8320276" y="2721544"/>
            <a:ext cx="3460902" cy="3575348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8" name="Recortar rectángulo de una esquina 17">
            <a:extLst>
              <a:ext uri="{FF2B5EF4-FFF2-40B4-BE49-F238E27FC236}">
                <a16:creationId xmlns:a16="http://schemas.microsoft.com/office/drawing/2014/main" id="{79B78077-AECA-D04B-B12F-F06769F44BB5}"/>
              </a:ext>
            </a:extLst>
          </p:cNvPr>
          <p:cNvSpPr/>
          <p:nvPr/>
        </p:nvSpPr>
        <p:spPr>
          <a:xfrm>
            <a:off x="8079653" y="240946"/>
            <a:ext cx="2380925" cy="1654263"/>
          </a:xfrm>
          <a:prstGeom prst="snip1Rect">
            <a:avLst/>
          </a:prstGeom>
          <a:solidFill>
            <a:schemeClr val="bg1">
              <a:lumMod val="9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B6F2A878-CD64-F041-8245-138EB0539229}"/>
              </a:ext>
            </a:extLst>
          </p:cNvPr>
          <p:cNvSpPr/>
          <p:nvPr/>
        </p:nvSpPr>
        <p:spPr>
          <a:xfrm>
            <a:off x="4935760" y="1822548"/>
            <a:ext cx="3143894" cy="28151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B78CF0FE-BEA0-0B45-B209-842C8E4140F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5039064" y="2623932"/>
            <a:ext cx="3040589" cy="1100921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9F00F72A-EDB5-894B-8F5E-D0DC23294EB8}"/>
              </a:ext>
            </a:extLst>
          </p:cNvPr>
          <p:cNvSpPr/>
          <p:nvPr/>
        </p:nvSpPr>
        <p:spPr>
          <a:xfrm>
            <a:off x="8413043" y="3047913"/>
            <a:ext cx="331512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0"/>
              </a:spcBef>
              <a:spcAft>
                <a:spcPts val="600"/>
              </a:spcAft>
            </a:pPr>
            <a:r>
              <a:rPr lang="es-CO" sz="1200" dirty="0">
                <a:latin typeface="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la responsabilidad y la solidaridad con la vida en todas sus formas como criterio orientador de las políticas públicas y privadas; 2) el compromiso de la sociedad con acciones de largo plazo orientadas a construir un modelo de producción y consumo soportados en el capital natural conservado; 3) el reconocimiento de que la </a:t>
            </a:r>
            <a:r>
              <a:rPr lang="es-CO" sz="1200" dirty="0" err="1">
                <a:latin typeface="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decarbonización</a:t>
            </a:r>
            <a:r>
              <a:rPr lang="es-CO" sz="1200" dirty="0">
                <a:latin typeface="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la sociedad debe guiar las grandes transformaciones económicas y tecnológicas; 4) la certeza de que el fortalecimiento de la democracia es la base de la acción ciudadana para las grandes transformaciones de la sociedad; 5) el reconocimiento de los límites que la naturaleza impone a la actividad humana, la educación para la transición socio-ecológica como guía de las transformaciones en el sistema educativo. </a:t>
            </a:r>
            <a:endParaRPr lang="es-CO" sz="1600" dirty="0"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E7B66BB3-6CAF-D748-94B4-059F7E7E4379}"/>
              </a:ext>
            </a:extLst>
          </p:cNvPr>
          <p:cNvSpPr/>
          <p:nvPr/>
        </p:nvSpPr>
        <p:spPr>
          <a:xfrm>
            <a:off x="3852509" y="5721141"/>
            <a:ext cx="4347456" cy="52322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CO" sz="1400" dirty="0">
                <a:latin typeface="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sede del </a:t>
            </a:r>
            <a:r>
              <a:rPr lang="es-CO" sz="1400" i="1" dirty="0">
                <a:latin typeface="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Pacto por la Vida</a:t>
            </a:r>
            <a:r>
              <a:rPr lang="es-CO" sz="1400" dirty="0">
                <a:latin typeface="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es la plataforma </a:t>
            </a:r>
            <a:r>
              <a:rPr lang="es-CO" sz="1400" b="1" u="sng" dirty="0">
                <a:solidFill>
                  <a:srgbClr val="0000FF"/>
                </a:solidFill>
                <a:latin typeface="Times" pitchFamily="2" charset="0"/>
                <a:ea typeface="Times New Roman" panose="02020603050405020304" pitchFamily="18" charset="0"/>
                <a:hlinkClick r:id="rId3"/>
              </a:rPr>
              <a:t>https://convergenciacolombia.unal.edu.co/viewToolkits</a:t>
            </a:r>
            <a:endParaRPr lang="es-CO" sz="1400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42576B41-CB35-A549-8468-8FBE38B1F68F}"/>
              </a:ext>
            </a:extLst>
          </p:cNvPr>
          <p:cNvSpPr/>
          <p:nvPr/>
        </p:nvSpPr>
        <p:spPr>
          <a:xfrm>
            <a:off x="859254" y="3375234"/>
            <a:ext cx="238092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600" b="1" dirty="0">
                <a:latin typeface="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Muchos Pactos</a:t>
            </a:r>
            <a:r>
              <a:rPr lang="es-CO" sz="1200" dirty="0">
                <a:latin typeface="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regionales y sectoriales con metas claras, indicadores de gestión y sistemas de monitoreo de corto, mediano y largo plazo; liderado por la sociedad civil y articulado a los acuerdos internacionales</a:t>
            </a:r>
            <a:endParaRPr lang="es-CO" sz="1200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2734FED7-B6E3-324D-A61E-6F6B97CACB99}"/>
              </a:ext>
            </a:extLst>
          </p:cNvPr>
          <p:cNvSpPr/>
          <p:nvPr/>
        </p:nvSpPr>
        <p:spPr>
          <a:xfrm>
            <a:off x="621996" y="1822132"/>
            <a:ext cx="1721882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400" b="1" dirty="0">
                <a:latin typeface="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Universidades</a:t>
            </a:r>
            <a:r>
              <a:rPr lang="es-CO" sz="1200" dirty="0">
                <a:latin typeface="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sectores productivos, movimientos y sectores sociales, legisladores, y los gobiernos nacional, regional y local</a:t>
            </a:r>
            <a:r>
              <a:rPr lang="es-CO" sz="1200" dirty="0">
                <a:effectLst/>
              </a:rPr>
              <a:t> </a:t>
            </a:r>
            <a:endParaRPr lang="es-CO" sz="1200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43764C78-2348-474B-B212-9A7ABC3415C0}"/>
              </a:ext>
            </a:extLst>
          </p:cNvPr>
          <p:cNvSpPr/>
          <p:nvPr/>
        </p:nvSpPr>
        <p:spPr>
          <a:xfrm>
            <a:off x="8079653" y="322573"/>
            <a:ext cx="238092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200" dirty="0">
                <a:latin typeface="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Basado en cinco principios que transformen las dimensiones sociales, ambientales, climáticas, educativas y culturales </a:t>
            </a:r>
            <a:r>
              <a:rPr lang="es-CO" sz="1600" b="1" dirty="0">
                <a:latin typeface="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 reorientar el modelo de desarrollo vigente</a:t>
            </a:r>
            <a:endParaRPr lang="es-CO" sz="1200" b="1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1D346EC4-92AB-244E-BDE6-D50633AAEE79}"/>
              </a:ext>
            </a:extLst>
          </p:cNvPr>
          <p:cNvSpPr/>
          <p:nvPr/>
        </p:nvSpPr>
        <p:spPr>
          <a:xfrm>
            <a:off x="2411835" y="314027"/>
            <a:ext cx="2327227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0"/>
              </a:spcBef>
              <a:spcAft>
                <a:spcPts val="600"/>
              </a:spcAft>
            </a:pPr>
            <a:r>
              <a:rPr lang="es-CO" sz="1200" dirty="0">
                <a:latin typeface="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Generar </a:t>
            </a:r>
            <a:r>
              <a:rPr lang="es-CO" sz="1600" b="1" dirty="0">
                <a:latin typeface="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Acciones, reflexiones y propuestas</a:t>
            </a:r>
            <a:r>
              <a:rPr lang="es-CO" sz="1200" dirty="0">
                <a:latin typeface="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para consolidar, mediante la acción ciudadana y ajustes en la política pública, las transformaciones estructurales que demanda nuestra sociedad. </a:t>
            </a:r>
            <a:endParaRPr lang="es-CO" sz="1600" dirty="0"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C0CF82F0-0D41-CB45-9173-3CB4E0DAC47B}"/>
              </a:ext>
            </a:extLst>
          </p:cNvPr>
          <p:cNvSpPr txBox="1"/>
          <p:nvPr/>
        </p:nvSpPr>
        <p:spPr>
          <a:xfrm>
            <a:off x="5280029" y="564657"/>
            <a:ext cx="981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>
                <a:solidFill>
                  <a:schemeClr val="accent1"/>
                </a:solidFill>
              </a:rPr>
              <a:t>Objetivo</a:t>
            </a:r>
          </a:p>
        </p:txBody>
      </p:sp>
      <p:cxnSp>
        <p:nvCxnSpPr>
          <p:cNvPr id="17" name="Conector angular 16">
            <a:extLst>
              <a:ext uri="{FF2B5EF4-FFF2-40B4-BE49-F238E27FC236}">
                <a16:creationId xmlns:a16="http://schemas.microsoft.com/office/drawing/2014/main" id="{6CB29DDD-74B8-3C45-8095-2C8406F281E8}"/>
              </a:ext>
            </a:extLst>
          </p:cNvPr>
          <p:cNvCxnSpPr>
            <a:stCxn id="5" idx="0"/>
          </p:cNvCxnSpPr>
          <p:nvPr/>
        </p:nvCxnSpPr>
        <p:spPr>
          <a:xfrm rot="16200000" flipV="1">
            <a:off x="5329107" y="643947"/>
            <a:ext cx="888559" cy="146864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angular 28">
            <a:extLst>
              <a:ext uri="{FF2B5EF4-FFF2-40B4-BE49-F238E27FC236}">
                <a16:creationId xmlns:a16="http://schemas.microsoft.com/office/drawing/2014/main" id="{BFE96046-A0FD-524B-B992-0A2B68460ECF}"/>
              </a:ext>
            </a:extLst>
          </p:cNvPr>
          <p:cNvCxnSpPr>
            <a:cxnSpLocks/>
          </p:cNvCxnSpPr>
          <p:nvPr/>
        </p:nvCxnSpPr>
        <p:spPr>
          <a:xfrm flipV="1">
            <a:off x="6420232" y="1068077"/>
            <a:ext cx="1277938" cy="86754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uadroTexto 30">
            <a:extLst>
              <a:ext uri="{FF2B5EF4-FFF2-40B4-BE49-F238E27FC236}">
                <a16:creationId xmlns:a16="http://schemas.microsoft.com/office/drawing/2014/main" id="{CC914349-36B7-0B4F-BA36-AAB51637DF64}"/>
              </a:ext>
            </a:extLst>
          </p:cNvPr>
          <p:cNvSpPr txBox="1"/>
          <p:nvPr/>
        </p:nvSpPr>
        <p:spPr>
          <a:xfrm>
            <a:off x="6802227" y="564657"/>
            <a:ext cx="1221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>
                <a:solidFill>
                  <a:schemeClr val="accent1"/>
                </a:solidFill>
              </a:rPr>
              <a:t>¿Para qué?</a:t>
            </a:r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A09DF378-612A-F24C-9E03-D6094EC1A9D0}"/>
              </a:ext>
            </a:extLst>
          </p:cNvPr>
          <p:cNvSpPr/>
          <p:nvPr/>
        </p:nvSpPr>
        <p:spPr>
          <a:xfrm>
            <a:off x="9249866" y="2189028"/>
            <a:ext cx="16017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b="1" dirty="0">
                <a:solidFill>
                  <a:schemeClr val="accent1"/>
                </a:solidFill>
                <a:latin typeface="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PRINCIPIOS </a:t>
            </a:r>
            <a:endParaRPr lang="es-CO" b="1" dirty="0">
              <a:solidFill>
                <a:schemeClr val="accent1"/>
              </a:solidFill>
            </a:endParaRPr>
          </a:p>
        </p:txBody>
      </p:sp>
      <p:cxnSp>
        <p:nvCxnSpPr>
          <p:cNvPr id="35" name="Conector recto de flecha 34">
            <a:extLst>
              <a:ext uri="{FF2B5EF4-FFF2-40B4-BE49-F238E27FC236}">
                <a16:creationId xmlns:a16="http://schemas.microsoft.com/office/drawing/2014/main" id="{B3E1EF98-4D67-C947-BA6A-30C77D7A4159}"/>
              </a:ext>
            </a:extLst>
          </p:cNvPr>
          <p:cNvCxnSpPr>
            <a:stCxn id="5" idx="4"/>
          </p:cNvCxnSpPr>
          <p:nvPr/>
        </p:nvCxnSpPr>
        <p:spPr>
          <a:xfrm>
            <a:off x="6507707" y="4637667"/>
            <a:ext cx="0" cy="8885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uadroTexto 35">
            <a:extLst>
              <a:ext uri="{FF2B5EF4-FFF2-40B4-BE49-F238E27FC236}">
                <a16:creationId xmlns:a16="http://schemas.microsoft.com/office/drawing/2014/main" id="{B009AF99-5986-1140-A5A1-7D8F40970049}"/>
              </a:ext>
            </a:extLst>
          </p:cNvPr>
          <p:cNvSpPr txBox="1"/>
          <p:nvPr/>
        </p:nvSpPr>
        <p:spPr>
          <a:xfrm>
            <a:off x="4882758" y="4840002"/>
            <a:ext cx="15409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solidFill>
                  <a:schemeClr val="accent1"/>
                </a:solidFill>
              </a:rPr>
              <a:t>¿Desde dónde funcionamos?</a:t>
            </a:r>
          </a:p>
        </p:txBody>
      </p:sp>
      <p:cxnSp>
        <p:nvCxnSpPr>
          <p:cNvPr id="38" name="Conector angular 37">
            <a:extLst>
              <a:ext uri="{FF2B5EF4-FFF2-40B4-BE49-F238E27FC236}">
                <a16:creationId xmlns:a16="http://schemas.microsoft.com/office/drawing/2014/main" id="{79C6A713-4248-AC49-AB5A-8AE2E668CF48}"/>
              </a:ext>
            </a:extLst>
          </p:cNvPr>
          <p:cNvCxnSpPr>
            <a:cxnSpLocks/>
            <a:endCxn id="9" idx="3"/>
          </p:cNvCxnSpPr>
          <p:nvPr/>
        </p:nvCxnSpPr>
        <p:spPr>
          <a:xfrm rot="10800000" flipV="1">
            <a:off x="3240181" y="3336319"/>
            <a:ext cx="1642577" cy="76219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CuadroTexto 40">
            <a:extLst>
              <a:ext uri="{FF2B5EF4-FFF2-40B4-BE49-F238E27FC236}">
                <a16:creationId xmlns:a16="http://schemas.microsoft.com/office/drawing/2014/main" id="{286D98A0-5A5F-3541-B25F-E5001508A84D}"/>
              </a:ext>
            </a:extLst>
          </p:cNvPr>
          <p:cNvSpPr txBox="1"/>
          <p:nvPr/>
        </p:nvSpPr>
        <p:spPr>
          <a:xfrm>
            <a:off x="4075655" y="3563050"/>
            <a:ext cx="100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>
                <a:solidFill>
                  <a:schemeClr val="accent1"/>
                </a:solidFill>
              </a:rPr>
              <a:t>¿Cómo? 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615BFE24-3509-A044-84D2-44C3663F841C}"/>
              </a:ext>
            </a:extLst>
          </p:cNvPr>
          <p:cNvSpPr txBox="1"/>
          <p:nvPr/>
        </p:nvSpPr>
        <p:spPr>
          <a:xfrm>
            <a:off x="3002920" y="2479576"/>
            <a:ext cx="1451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>
                <a:solidFill>
                  <a:schemeClr val="accent1"/>
                </a:solidFill>
              </a:rPr>
              <a:t>¿Con quiénes</a:t>
            </a:r>
          </a:p>
        </p:txBody>
      </p:sp>
      <p:cxnSp>
        <p:nvCxnSpPr>
          <p:cNvPr id="45" name="Conector recto de flecha 44">
            <a:extLst>
              <a:ext uri="{FF2B5EF4-FFF2-40B4-BE49-F238E27FC236}">
                <a16:creationId xmlns:a16="http://schemas.microsoft.com/office/drawing/2014/main" id="{37F36B2A-50BC-2F4E-9915-70FDD07338F2}"/>
              </a:ext>
            </a:extLst>
          </p:cNvPr>
          <p:cNvCxnSpPr/>
          <p:nvPr/>
        </p:nvCxnSpPr>
        <p:spPr>
          <a:xfrm flipH="1">
            <a:off x="2610674" y="2915480"/>
            <a:ext cx="232508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angular 46">
            <a:extLst>
              <a:ext uri="{FF2B5EF4-FFF2-40B4-BE49-F238E27FC236}">
                <a16:creationId xmlns:a16="http://schemas.microsoft.com/office/drawing/2014/main" id="{D950FA66-C2D8-9A4E-9D18-D6EEA88C9E44}"/>
              </a:ext>
            </a:extLst>
          </p:cNvPr>
          <p:cNvCxnSpPr>
            <a:cxnSpLocks/>
          </p:cNvCxnSpPr>
          <p:nvPr/>
        </p:nvCxnSpPr>
        <p:spPr>
          <a:xfrm rot="10800000" flipV="1">
            <a:off x="3444821" y="4159112"/>
            <a:ext cx="1681106" cy="136711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CuadroTexto 48">
            <a:extLst>
              <a:ext uri="{FF2B5EF4-FFF2-40B4-BE49-F238E27FC236}">
                <a16:creationId xmlns:a16="http://schemas.microsoft.com/office/drawing/2014/main" id="{1A801516-892B-7847-9F09-CEE3B2559043}"/>
              </a:ext>
            </a:extLst>
          </p:cNvPr>
          <p:cNvSpPr txBox="1"/>
          <p:nvPr/>
        </p:nvSpPr>
        <p:spPr>
          <a:xfrm>
            <a:off x="3264710" y="4470281"/>
            <a:ext cx="230274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CO" dirty="0">
                <a:solidFill>
                  <a:schemeClr val="accent1"/>
                </a:solidFill>
              </a:rPr>
              <a:t>¿Qué puedo hacer yo?</a:t>
            </a: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2D4AFC62-BEE8-C147-B21F-A9F3915CF9C1}"/>
              </a:ext>
            </a:extLst>
          </p:cNvPr>
          <p:cNvSpPr txBox="1"/>
          <p:nvPr/>
        </p:nvSpPr>
        <p:spPr>
          <a:xfrm rot="20410694">
            <a:off x="3945889" y="1750147"/>
            <a:ext cx="2623603" cy="338554"/>
          </a:xfrm>
          <a:prstGeom prst="rect">
            <a:avLst/>
          </a:prstGeom>
          <a:solidFill>
            <a:srgbClr val="7030A0"/>
          </a:solidFill>
        </p:spPr>
        <p:txBody>
          <a:bodyPr wrap="none" rtlCol="0">
            <a:spAutoFit/>
          </a:bodyPr>
          <a:lstStyle/>
          <a:p>
            <a:r>
              <a:rPr lang="es-CO" sz="1600" dirty="0">
                <a:solidFill>
                  <a:schemeClr val="bg1"/>
                </a:solidFill>
              </a:rPr>
              <a:t>Más allá del Acuerdo de París</a:t>
            </a: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89816DEB-FE33-454A-8BB9-7563351C00C1}"/>
              </a:ext>
            </a:extLst>
          </p:cNvPr>
          <p:cNvSpPr txBox="1"/>
          <p:nvPr/>
        </p:nvSpPr>
        <p:spPr>
          <a:xfrm>
            <a:off x="9990078" y="1479942"/>
            <a:ext cx="2135713" cy="338554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r>
              <a:rPr lang="es-CO" sz="1600" dirty="0">
                <a:solidFill>
                  <a:schemeClr val="bg1"/>
                </a:solidFill>
              </a:rPr>
              <a:t>Pacto entre ciudadanos</a:t>
            </a:r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13381F22-F6CF-5A48-895A-4010B18399A2}"/>
              </a:ext>
            </a:extLst>
          </p:cNvPr>
          <p:cNvSpPr txBox="1"/>
          <p:nvPr/>
        </p:nvSpPr>
        <p:spPr>
          <a:xfrm>
            <a:off x="4994098" y="134948"/>
            <a:ext cx="2830518" cy="369332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r>
              <a:rPr lang="es-CO" dirty="0">
                <a:solidFill>
                  <a:schemeClr val="bg1"/>
                </a:solidFill>
              </a:rPr>
              <a:t>Pacto Integral de largo plazo</a:t>
            </a:r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D0DE70E1-B267-0B44-920A-3D62B90D1FF4}"/>
              </a:ext>
            </a:extLst>
          </p:cNvPr>
          <p:cNvSpPr txBox="1"/>
          <p:nvPr/>
        </p:nvSpPr>
        <p:spPr>
          <a:xfrm>
            <a:off x="6793689" y="6421270"/>
            <a:ext cx="3238707" cy="369332"/>
          </a:xfrm>
          <a:prstGeom prst="rect">
            <a:avLst/>
          </a:prstGeom>
          <a:solidFill>
            <a:srgbClr val="7030A0"/>
          </a:solidFill>
        </p:spPr>
        <p:txBody>
          <a:bodyPr wrap="none" rtlCol="0">
            <a:spAutoFit/>
          </a:bodyPr>
          <a:lstStyle/>
          <a:p>
            <a:r>
              <a:rPr lang="es-CO" dirty="0">
                <a:solidFill>
                  <a:schemeClr val="bg1"/>
                </a:solidFill>
              </a:rPr>
              <a:t>Acción Climática transformadora</a:t>
            </a:r>
          </a:p>
        </p:txBody>
      </p:sp>
      <p:sp>
        <p:nvSpPr>
          <p:cNvPr id="57" name="Explosión 2 56">
            <a:extLst>
              <a:ext uri="{FF2B5EF4-FFF2-40B4-BE49-F238E27FC236}">
                <a16:creationId xmlns:a16="http://schemas.microsoft.com/office/drawing/2014/main" id="{C1022BF7-AB04-B544-939D-A909A923E6DC}"/>
              </a:ext>
            </a:extLst>
          </p:cNvPr>
          <p:cNvSpPr/>
          <p:nvPr/>
        </p:nvSpPr>
        <p:spPr>
          <a:xfrm>
            <a:off x="172278" y="-1"/>
            <a:ext cx="2263449" cy="1895209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5" name="CuadroTexto 54">
            <a:extLst>
              <a:ext uri="{FF2B5EF4-FFF2-40B4-BE49-F238E27FC236}">
                <a16:creationId xmlns:a16="http://schemas.microsoft.com/office/drawing/2014/main" id="{1B4E1E8E-1FD9-8F4A-9B49-442B0FD64B80}"/>
              </a:ext>
            </a:extLst>
          </p:cNvPr>
          <p:cNvSpPr txBox="1"/>
          <p:nvPr/>
        </p:nvSpPr>
        <p:spPr>
          <a:xfrm>
            <a:off x="613922" y="503883"/>
            <a:ext cx="1256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Educación, cambio cultural</a:t>
            </a:r>
          </a:p>
        </p:txBody>
      </p:sp>
      <p:sp>
        <p:nvSpPr>
          <p:cNvPr id="58" name="CuadroTexto 57">
            <a:extLst>
              <a:ext uri="{FF2B5EF4-FFF2-40B4-BE49-F238E27FC236}">
                <a16:creationId xmlns:a16="http://schemas.microsoft.com/office/drawing/2014/main" id="{8846D006-2CB6-544E-9D1E-63AE3CDD14F0}"/>
              </a:ext>
            </a:extLst>
          </p:cNvPr>
          <p:cNvSpPr txBox="1"/>
          <p:nvPr/>
        </p:nvSpPr>
        <p:spPr>
          <a:xfrm>
            <a:off x="6538564" y="4872475"/>
            <a:ext cx="1749069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s-CO" dirty="0">
                <a:solidFill>
                  <a:schemeClr val="bg1"/>
                </a:solidFill>
              </a:rPr>
              <a:t>Mesas temáticas</a:t>
            </a:r>
          </a:p>
        </p:txBody>
      </p:sp>
    </p:spTree>
    <p:extLst>
      <p:ext uri="{BB962C8B-B14F-4D97-AF65-F5344CB8AC3E}">
        <p14:creationId xmlns:p14="http://schemas.microsoft.com/office/powerpoint/2010/main" val="8149170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355</Words>
  <Application>Microsoft Macintosh PowerPoint</Application>
  <PresentationFormat>Panorámica</PresentationFormat>
  <Paragraphs>20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Manuel Guzmán Hennessey</dc:creator>
  <cp:lastModifiedBy>Manuel Guzmán Hennessey</cp:lastModifiedBy>
  <cp:revision>8</cp:revision>
  <dcterms:created xsi:type="dcterms:W3CDTF">2021-06-23T14:21:00Z</dcterms:created>
  <dcterms:modified xsi:type="dcterms:W3CDTF">2021-06-23T15:29:50Z</dcterms:modified>
</cp:coreProperties>
</file>